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Заголовок и подзаголовок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Изображение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Изображение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Изображение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ый комментарий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Введите цитату…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23" name="Иван Арсентьев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Иван Арсентьев</a:t>
            </a:r>
          </a:p>
        </p:txBody>
      </p:sp>
      <p:sp>
        <p:nvSpPr>
          <p:cNvPr id="124" name="Текст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 (вариант)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Введите цитату…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33" name="Изображение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Иван Арсентьев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Иван Арсентьев</a:t>
            </a:r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Изображение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Линия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одзаголовок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5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 — по центру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Изображение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Текст заголовка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7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" name="Изображение"/>
          <p:cNvSpPr/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Текст заголовка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4" name="Уровень текста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Нейронная сеть для улучшения качества изображения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8500"/>
            </a:lvl1pPr>
          </a:lstStyle>
          <a:p>
            <a:pPr/>
            <a:r>
              <a:t>Нейронная сеть для улучшения качества изображения</a:t>
            </a:r>
          </a:p>
        </p:txBody>
      </p:sp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849" y="290300"/>
            <a:ext cx="11131102" cy="5565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имеры ответов  запросов"/>
          <p:cNvSpPr txBox="1"/>
          <p:nvPr>
            <p:ph type="title"/>
          </p:nvPr>
        </p:nvSpPr>
        <p:spPr>
          <a:xfrm>
            <a:off x="406399" y="311150"/>
            <a:ext cx="12192001" cy="723901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Примеры ответов  запросов</a:t>
            </a:r>
          </a:p>
        </p:txBody>
      </p:sp>
      <p:pic>
        <p:nvPicPr>
          <p:cNvPr id="206" name="Снимок экрана 2020-12-24 в 20.42.43.png" descr="Снимок экрана 2020-12-24 в 20.4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328" y="1433766"/>
            <a:ext cx="11426144" cy="413022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https://srganservice.ru/config/"/>
          <p:cNvSpPr txBox="1"/>
          <p:nvPr/>
        </p:nvSpPr>
        <p:spPr>
          <a:xfrm>
            <a:off x="4670552" y="8719924"/>
            <a:ext cx="366369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https://srganservice.ru/config/</a:t>
            </a:r>
          </a:p>
        </p:txBody>
      </p:sp>
      <p:pic>
        <p:nvPicPr>
          <p:cNvPr id="208" name="Снимок экрана 2020-12-24 в 20.50.33.png" descr="Снимок экрана 2020-12-24 в 20.50.33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399" y="5962711"/>
            <a:ext cx="11430001" cy="2358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Пример Post-запроса"/>
          <p:cNvSpPr txBox="1"/>
          <p:nvPr>
            <p:ph type="title"/>
          </p:nvPr>
        </p:nvSpPr>
        <p:spPr>
          <a:xfrm>
            <a:off x="406399" y="311149"/>
            <a:ext cx="12192001" cy="723901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Пример Post-запроса</a:t>
            </a:r>
          </a:p>
        </p:txBody>
      </p:sp>
      <p:pic>
        <p:nvPicPr>
          <p:cNvPr id="211" name="Снимок экрана 2020-12-24 в 20.48.56.png" descr="Снимок экрана 2020-12-24 в 20.4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205" y="1281457"/>
            <a:ext cx="9574390" cy="749382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srganservice.ru/config/"/>
          <p:cNvSpPr txBox="1"/>
          <p:nvPr/>
        </p:nvSpPr>
        <p:spPr>
          <a:xfrm>
            <a:off x="4670552" y="9021683"/>
            <a:ext cx="366369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https://srganservice.ru/config/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Спасибо за внимание"/>
          <p:cNvSpPr txBox="1"/>
          <p:nvPr>
            <p:ph type="title" idx="4294967295"/>
          </p:nvPr>
        </p:nvSpPr>
        <p:spPr>
          <a:xfrm>
            <a:off x="406400" y="4514850"/>
            <a:ext cx="12192000" cy="723900"/>
          </a:xfrm>
          <a:prstGeom prst="rect">
            <a:avLst/>
          </a:prstGeom>
        </p:spPr>
        <p:txBody>
          <a:bodyPr/>
          <a:lstStyle>
            <a:lvl1pPr algn="ctr" defTabSz="467359">
              <a:spcBef>
                <a:spcPts val="2200"/>
              </a:spcBef>
              <a:defRPr sz="4800"/>
            </a:lvl1pPr>
          </a:lstStyle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Цель проекта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Цель проекта</a:t>
            </a:r>
          </a:p>
        </p:txBody>
      </p:sp>
      <p:sp>
        <p:nvSpPr>
          <p:cNvPr id="170" name="Создание модели нейронной сети для генерирования изображений высокого качества и обучение данной сети…"/>
          <p:cNvSpPr txBox="1"/>
          <p:nvPr>
            <p:ph type="body" idx="1"/>
          </p:nvPr>
        </p:nvSpPr>
        <p:spPr>
          <a:xfrm>
            <a:off x="406400" y="20320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Создание модели нейронной сети для генерирования изображений высокого качества и обучение данной сети</a:t>
            </a:r>
          </a:p>
          <a:p>
            <a:pPr/>
            <a:r>
              <a:t>Реализация сервиса для практического применения заранее обученной модели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Сверточные нейронные сети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Сверточные нейронные сети</a:t>
            </a:r>
          </a:p>
        </p:txBody>
      </p:sp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565" y="2322688"/>
            <a:ext cx="5352831" cy="6962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" y="3076907"/>
            <a:ext cx="7281461" cy="5453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RGAN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SRGAN</a:t>
            </a:r>
          </a:p>
        </p:txBody>
      </p:sp>
      <p:pic>
        <p:nvPicPr>
          <p:cNvPr id="17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935" y="1225228"/>
            <a:ext cx="6983830" cy="4640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9776" y="3948436"/>
            <a:ext cx="10092028" cy="5275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78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Результаты обработки изображений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Результаты обработки изображений </a:t>
            </a:r>
          </a:p>
        </p:txBody>
      </p:sp>
      <p:pic>
        <p:nvPicPr>
          <p:cNvPr id="181" name="epoch_1500.png" descr="epoch_1500.png"/>
          <p:cNvPicPr>
            <a:picLocks noChangeAspect="0"/>
          </p:cNvPicPr>
          <p:nvPr/>
        </p:nvPicPr>
        <p:blipFill>
          <a:blip r:embed="rId2">
            <a:extLst/>
          </a:blip>
          <a:srcRect l="0" t="0" r="53680" b="0"/>
          <a:stretch>
            <a:fillRect/>
          </a:stretch>
        </p:blipFill>
        <p:spPr>
          <a:xfrm>
            <a:off x="1343752" y="1316590"/>
            <a:ext cx="3522596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epoch_1500.png" descr="epoch_1500.png"/>
          <p:cNvPicPr>
            <a:picLocks noChangeAspect="1"/>
          </p:cNvPicPr>
          <p:nvPr/>
        </p:nvPicPr>
        <p:blipFill>
          <a:blip r:embed="rId2">
            <a:extLst/>
          </a:blip>
          <a:srcRect l="52909" t="0" r="0" b="0"/>
          <a:stretch>
            <a:fillRect/>
          </a:stretch>
        </p:blipFill>
        <p:spPr>
          <a:xfrm>
            <a:off x="8432757" y="1316590"/>
            <a:ext cx="3621556" cy="351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1500 эпоха"/>
          <p:cNvSpPr txBox="1"/>
          <p:nvPr/>
        </p:nvSpPr>
        <p:spPr>
          <a:xfrm>
            <a:off x="9514162" y="5015225"/>
            <a:ext cx="14927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1500 эпоха</a:t>
            </a:r>
          </a:p>
        </p:txBody>
      </p:sp>
      <p:sp>
        <p:nvSpPr>
          <p:cNvPr id="184" name="128x128 px"/>
          <p:cNvSpPr txBox="1"/>
          <p:nvPr/>
        </p:nvSpPr>
        <p:spPr>
          <a:xfrm>
            <a:off x="2352481" y="4941274"/>
            <a:ext cx="150520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128x128 px</a:t>
            </a:r>
          </a:p>
        </p:txBody>
      </p:sp>
      <p:pic>
        <p:nvPicPr>
          <p:cNvPr id="185" name="epoch_800.png" descr="epoch_800.png"/>
          <p:cNvPicPr>
            <a:picLocks noChangeAspect="0"/>
          </p:cNvPicPr>
          <p:nvPr/>
        </p:nvPicPr>
        <p:blipFill>
          <a:blip r:embed="rId3">
            <a:extLst/>
          </a:blip>
          <a:srcRect l="52376" t="0" r="0" b="0"/>
          <a:stretch>
            <a:fillRect/>
          </a:stretch>
        </p:blipFill>
        <p:spPr>
          <a:xfrm>
            <a:off x="1346133" y="5531848"/>
            <a:ext cx="3517901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epoch_100.png" descr="epoch_100.png"/>
          <p:cNvPicPr>
            <a:picLocks noChangeAspect="0"/>
          </p:cNvPicPr>
          <p:nvPr/>
        </p:nvPicPr>
        <p:blipFill>
          <a:blip r:embed="rId4">
            <a:extLst/>
          </a:blip>
          <a:srcRect l="53501" t="0" r="0" b="0"/>
          <a:stretch>
            <a:fillRect/>
          </a:stretch>
        </p:blipFill>
        <p:spPr>
          <a:xfrm>
            <a:off x="8484549" y="5640460"/>
            <a:ext cx="3517901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800 эпоха"/>
          <p:cNvSpPr txBox="1"/>
          <p:nvPr/>
        </p:nvSpPr>
        <p:spPr>
          <a:xfrm>
            <a:off x="2711129" y="9195822"/>
            <a:ext cx="13416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800 эпоха</a:t>
            </a:r>
          </a:p>
        </p:txBody>
      </p:sp>
      <p:sp>
        <p:nvSpPr>
          <p:cNvPr id="188" name="100 эпоха"/>
          <p:cNvSpPr txBox="1"/>
          <p:nvPr/>
        </p:nvSpPr>
        <p:spPr>
          <a:xfrm>
            <a:off x="9589727" y="9195822"/>
            <a:ext cx="13416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 эпоха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3comp.png" descr="3com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33079"/>
            <a:ext cx="13004801" cy="3871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3comp1.png" descr="3comp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261600"/>
            <a:ext cx="13004801" cy="3871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Оценка потерь при обучении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Оценка потерь при обучении</a:t>
            </a:r>
          </a:p>
        </p:txBody>
      </p:sp>
      <p:pic>
        <p:nvPicPr>
          <p:cNvPr id="194" name="adversial.png" descr="advers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59" y="1658204"/>
            <a:ext cx="12741282" cy="266887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Состязательные потери"/>
          <p:cNvSpPr txBox="1"/>
          <p:nvPr/>
        </p:nvSpPr>
        <p:spPr>
          <a:xfrm>
            <a:off x="4622800" y="4262153"/>
            <a:ext cx="37592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Состязательные потери</a:t>
            </a:r>
          </a:p>
        </p:txBody>
      </p:sp>
      <p:pic>
        <p:nvPicPr>
          <p:cNvPr id="196" name="content.png" descr="conten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50" y="5221848"/>
            <a:ext cx="12738100" cy="266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Потери качества"/>
          <p:cNvSpPr txBox="1"/>
          <p:nvPr/>
        </p:nvSpPr>
        <p:spPr>
          <a:xfrm>
            <a:off x="5157628" y="8022657"/>
            <a:ext cx="268954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Потери качества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Сферы применения технологии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Сферы применения технологии</a:t>
            </a:r>
          </a:p>
        </p:txBody>
      </p:sp>
      <p:sp>
        <p:nvSpPr>
          <p:cNvPr id="200" name="Кинематограф…"/>
          <p:cNvSpPr txBox="1"/>
          <p:nvPr>
            <p:ph type="body" idx="1"/>
          </p:nvPr>
        </p:nvSpPr>
        <p:spPr>
          <a:xfrm>
            <a:off x="406400" y="2006372"/>
            <a:ext cx="12192000" cy="6108701"/>
          </a:xfrm>
          <a:prstGeom prst="rect">
            <a:avLst/>
          </a:prstGeom>
        </p:spPr>
        <p:txBody>
          <a:bodyPr/>
          <a:lstStyle/>
          <a:p>
            <a:pPr/>
            <a:r>
              <a:t>Кинематограф</a:t>
            </a:r>
          </a:p>
          <a:p>
            <a:pPr/>
            <a:r>
              <a:t>Фото и видео редактирование</a:t>
            </a:r>
          </a:p>
          <a:p>
            <a:pPr/>
            <a:r>
              <a:t>Игровая индустрия</a:t>
            </a:r>
          </a:p>
          <a:p>
            <a:pPr/>
            <a:r>
              <a:t>Обработка изображений с камер видеонаблюдения</a:t>
            </a:r>
          </a:p>
          <a:p>
            <a:pPr/>
            <a:r>
              <a:t>Платформы Youtube, Instagram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актическая реализация сервиса улучшения качества фото"/>
          <p:cNvSpPr txBox="1"/>
          <p:nvPr>
            <p:ph type="title"/>
          </p:nvPr>
        </p:nvSpPr>
        <p:spPr>
          <a:xfrm>
            <a:off x="406399" y="311150"/>
            <a:ext cx="12192001" cy="723901"/>
          </a:xfrm>
          <a:prstGeom prst="rect">
            <a:avLst/>
          </a:prstGeom>
        </p:spPr>
        <p:txBody>
          <a:bodyPr/>
          <a:lstStyle>
            <a:lvl1pPr defTabSz="426466">
              <a:spcBef>
                <a:spcPts val="2000"/>
              </a:spcBef>
              <a:defRPr sz="4380"/>
            </a:lvl1pPr>
          </a:lstStyle>
          <a:p>
            <a:pPr/>
            <a:r>
              <a:t>Практическая реализация сервиса улучшения качества фото</a:t>
            </a:r>
          </a:p>
        </p:txBody>
      </p:sp>
      <p:pic>
        <p:nvPicPr>
          <p:cNvPr id="20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246" y="2346696"/>
            <a:ext cx="10466308" cy="5869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